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1"/>
  </p:notesMasterIdLst>
  <p:sldIdLst>
    <p:sldId id="256" r:id="rId2"/>
    <p:sldId id="268" r:id="rId3"/>
    <p:sldId id="258" r:id="rId4"/>
    <p:sldId id="259" r:id="rId5"/>
    <p:sldId id="272" r:id="rId6"/>
    <p:sldId id="273" r:id="rId7"/>
    <p:sldId id="274" r:id="rId8"/>
    <p:sldId id="276" r:id="rId9"/>
    <p:sldId id="27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acobroan\Documents\Projects\Programming\Thinkful\Capstone%20Projects\Capstone%202%20Business%20Research%20Project\DA_-_housing-price-data-04042019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acobroan\Documents\Projects\Programming\Thinkful\Capstone%20Projects\Capstone%202%20Business%20Research%20Project\DA_-_housing-price-data-04042019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jacobroan\Documents\Projects\Programming\Thinkful\Capstone%20Projects\Capstone%202%20Business%20Research%20Project\DA_-_housing-price-data-04042019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[DA_-_housing-price-data-04042019.xlsx]saleCondition!PivotTable1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</a:t>
            </a:r>
            <a:r>
              <a:rPr lang="en-US" err="1"/>
              <a:t>Conditon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saleCondition!$B$5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saleCondition!$A$6:$A$11</c:f>
              <c:strCache>
                <c:ptCount val="6"/>
                <c:pt idx="0">
                  <c:v>AdjLand</c:v>
                </c:pt>
                <c:pt idx="1">
                  <c:v>Abnorml</c:v>
                </c:pt>
                <c:pt idx="2">
                  <c:v>Family</c:v>
                </c:pt>
                <c:pt idx="3">
                  <c:v>Alloca</c:v>
                </c:pt>
                <c:pt idx="4">
                  <c:v>Normal</c:v>
                </c:pt>
                <c:pt idx="5">
                  <c:v>Partial</c:v>
                </c:pt>
              </c:strCache>
            </c:strRef>
          </c:cat>
          <c:val>
            <c:numRef>
              <c:f>saleCondition!$B$6:$B$11</c:f>
              <c:numCache>
                <c:formatCode>General</c:formatCode>
                <c:ptCount val="6"/>
                <c:pt idx="0">
                  <c:v>104125</c:v>
                </c:pt>
                <c:pt idx="1">
                  <c:v>146526.62376237623</c:v>
                </c:pt>
                <c:pt idx="2">
                  <c:v>149600</c:v>
                </c:pt>
                <c:pt idx="3">
                  <c:v>167377.41666666666</c:v>
                </c:pt>
                <c:pt idx="4">
                  <c:v>175202.21953255427</c:v>
                </c:pt>
                <c:pt idx="5">
                  <c:v>272291.75199999998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C1A-9F4D-954C-1B06E7C51B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83640688"/>
        <c:axId val="1983610368"/>
      </c:barChart>
      <c:catAx>
        <c:axId val="198364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10368"/>
        <c:crosses val="autoZero"/>
        <c:auto val="1"/>
        <c:lblAlgn val="ctr"/>
        <c:lblOffset val="100"/>
        <c:noMultiLvlLbl val="0"/>
      </c:catAx>
      <c:valAx>
        <c:axId val="198361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40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[DA_-_housing-price-data-04042019.xlsx]GarageType!PivotTable1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</a:t>
            </a:r>
            <a:r>
              <a:rPr lang="en-US" baseline="0"/>
              <a:t> Price by Garage Type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GarageType!$B$3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GarageType!$A$4:$A$10</c:f>
              <c:strCache>
                <c:ptCount val="7"/>
                <c:pt idx="0">
                  <c:v>NA</c:v>
                </c:pt>
                <c:pt idx="1">
                  <c:v>CarPort</c:v>
                </c:pt>
                <c:pt idx="2">
                  <c:v>Detchd</c:v>
                </c:pt>
                <c:pt idx="3">
                  <c:v>2Types</c:v>
                </c:pt>
                <c:pt idx="4">
                  <c:v>Basment</c:v>
                </c:pt>
                <c:pt idx="5">
                  <c:v>Attchd</c:v>
                </c:pt>
                <c:pt idx="6">
                  <c:v>BuiltIn</c:v>
                </c:pt>
              </c:strCache>
            </c:strRef>
          </c:cat>
          <c:val>
            <c:numRef>
              <c:f>GarageType!$B$4:$B$10</c:f>
              <c:numCache>
                <c:formatCode>General</c:formatCode>
                <c:ptCount val="7"/>
                <c:pt idx="0">
                  <c:v>103317.28395061729</c:v>
                </c:pt>
                <c:pt idx="1">
                  <c:v>109962.11111111111</c:v>
                </c:pt>
                <c:pt idx="2">
                  <c:v>134091.16279069768</c:v>
                </c:pt>
                <c:pt idx="3">
                  <c:v>151283.33333333334</c:v>
                </c:pt>
                <c:pt idx="4">
                  <c:v>160570.68421052632</c:v>
                </c:pt>
                <c:pt idx="5">
                  <c:v>202892.65632183908</c:v>
                </c:pt>
                <c:pt idx="6">
                  <c:v>254751.73863636365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5A-9B47-ACE9-3807E2679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83640688"/>
        <c:axId val="1983610368"/>
      </c:barChart>
      <c:catAx>
        <c:axId val="198364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10368"/>
        <c:crosses val="autoZero"/>
        <c:auto val="1"/>
        <c:lblAlgn val="ctr"/>
        <c:lblOffset val="100"/>
        <c:noMultiLvlLbl val="0"/>
      </c:catAx>
      <c:valAx>
        <c:axId val="198361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40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[DA_-_housing-price-data-04042019.xlsx]BedroomAbvGr!PivotTable1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Sale Price by Number of Bedrooms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BedroomAbvGr!$B$3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BedroomAbvGr!$A$4:$A$11</c:f>
              <c:strCache>
                <c:ptCount val="8"/>
                <c:pt idx="0">
                  <c:v>6</c:v>
                </c:pt>
                <c:pt idx="1">
                  <c:v>2</c:v>
                </c:pt>
                <c:pt idx="2">
                  <c:v>1</c:v>
                </c:pt>
                <c:pt idx="3">
                  <c:v>5</c:v>
                </c:pt>
                <c:pt idx="4">
                  <c:v>3</c:v>
                </c:pt>
                <c:pt idx="5">
                  <c:v>8</c:v>
                </c:pt>
                <c:pt idx="6">
                  <c:v>4</c:v>
                </c:pt>
                <c:pt idx="7">
                  <c:v>0</c:v>
                </c:pt>
              </c:strCache>
            </c:strRef>
          </c:cat>
          <c:val>
            <c:numRef>
              <c:f>BedroomAbvGr!$B$4:$B$11</c:f>
              <c:numCache>
                <c:formatCode>General</c:formatCode>
                <c:ptCount val="8"/>
                <c:pt idx="0">
                  <c:v>143779</c:v>
                </c:pt>
                <c:pt idx="1">
                  <c:v>158197.65921787708</c:v>
                </c:pt>
                <c:pt idx="2">
                  <c:v>173162.42</c:v>
                </c:pt>
                <c:pt idx="3">
                  <c:v>180819.04761904763</c:v>
                </c:pt>
                <c:pt idx="4">
                  <c:v>181056.87064676618</c:v>
                </c:pt>
                <c:pt idx="5">
                  <c:v>200000</c:v>
                </c:pt>
                <c:pt idx="6">
                  <c:v>220421.25352112675</c:v>
                </c:pt>
                <c:pt idx="7">
                  <c:v>221493.16666666666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8B-4543-A98E-1E3B1D3B96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83640688"/>
        <c:axId val="1983610368"/>
      </c:barChart>
      <c:catAx>
        <c:axId val="198364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10368"/>
        <c:crosses val="autoZero"/>
        <c:auto val="1"/>
        <c:lblAlgn val="ctr"/>
        <c:lblOffset val="100"/>
        <c:noMultiLvlLbl val="0"/>
      </c:catAx>
      <c:valAx>
        <c:axId val="198361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3640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sv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105B0-DE2C-744A-B13A-611FF6D747D3}" type="datetimeFigureOut">
              <a:rPr lang="en-US" smtClean="0"/>
              <a:t>2/25/22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BAA83-9495-D747-A967-D0355DFB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14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AA83-9495-D747-A967-D0355DFB35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99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8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57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5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43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6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2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4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4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2/25/22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5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Blue 3d house and several white 3d houses">
            <a:extLst>
              <a:ext uri="{FF2B5EF4-FFF2-40B4-BE49-F238E27FC236}">
                <a16:creationId xmlns:a16="http://schemas.microsoft.com/office/drawing/2014/main" id="{7522B3CF-E629-284B-B979-4B8636CC4E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flipH="1">
            <a:off x="0" y="0"/>
            <a:ext cx="8812131" cy="6858000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A07710-2057-4E41-91BE-0FB5349CD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5188" y="1601467"/>
            <a:ext cx="4759997" cy="192754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400" dirty="0"/>
              <a:t>Factors That Drive </a:t>
            </a:r>
            <a:r>
              <a:rPr lang="en-US" sz="6400" dirty="0"/>
              <a:t>Home Prices</a:t>
            </a:r>
            <a:br>
              <a:rPr lang="en-US" sz="2400" dirty="0"/>
            </a:br>
            <a:r>
              <a:rPr lang="en-US" sz="3100" dirty="0"/>
              <a:t>Data Insights for</a:t>
            </a:r>
            <a:br>
              <a:rPr lang="en-US" sz="3100" dirty="0"/>
            </a:br>
            <a:r>
              <a:rPr lang="en-US" sz="1800" dirty="0"/>
              <a:t>Mortgage-Backed Securities</a:t>
            </a:r>
            <a:endParaRPr lang="en-US" sz="4800" dirty="0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C9FBA6-E5B4-6A4C-9313-D3B38C482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61776" y="5040302"/>
            <a:ext cx="2463764" cy="1208141"/>
          </a:xfrm>
        </p:spPr>
        <p:txBody>
          <a:bodyPr>
            <a:normAutofit/>
          </a:bodyPr>
          <a:lstStyle/>
          <a:p>
            <a:r>
              <a:rPr lang="en-US" sz="2000" dirty="0"/>
              <a:t>Generic Investment Bank INC.</a:t>
            </a:r>
          </a:p>
        </p:txBody>
      </p:sp>
      <p:pic>
        <p:nvPicPr>
          <p:cNvPr id="6" name="Graphic 5" descr="Piggy Bank with solid fill">
            <a:extLst>
              <a:ext uri="{FF2B5EF4-FFF2-40B4-BE49-F238E27FC236}">
                <a16:creationId xmlns:a16="http://schemas.microsoft.com/office/drawing/2014/main" id="{49527DBE-E8D6-2340-9EA6-66C03A70D4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15503" y="52544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71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70487-CDCB-E746-980C-D00B0191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 dirty="0"/>
              <a:t>Why should you care?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ADE5F1-BF91-5041-957E-FAAF4735B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1748" y="1532763"/>
            <a:ext cx="6581948" cy="4639437"/>
          </a:xfrm>
        </p:spPr>
        <p:txBody>
          <a:bodyPr/>
          <a:lstStyle/>
          <a:p>
            <a:r>
              <a:rPr lang="en-US" dirty="0"/>
              <a:t>Without looking at statistically driven data we are flying blind.</a:t>
            </a:r>
          </a:p>
          <a:p>
            <a:r>
              <a:rPr lang="en-US" dirty="0"/>
              <a:t>Over a million new mortgages written each year.</a:t>
            </a:r>
          </a:p>
          <a:p>
            <a:r>
              <a:rPr lang="en-US" dirty="0"/>
              <a:t>Being informed on what factors correlate most to housing prices will help us classify our securities better.</a:t>
            </a:r>
          </a:p>
        </p:txBody>
      </p:sp>
    </p:spTree>
    <p:extLst>
      <p:ext uri="{BB962C8B-B14F-4D97-AF65-F5344CB8AC3E}">
        <p14:creationId xmlns:p14="http://schemas.microsoft.com/office/powerpoint/2010/main" val="2948978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42FC8-6D5B-C54D-B140-A1DBFAA9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Our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187C5-659E-6646-9691-D8EEE14AB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4437780"/>
            <a:ext cx="3500437" cy="13643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b="1" dirty="0">
                <a:latin typeface="Helvetica Light" panose="020B0403020202020204" pitchFamily="34" charset="0"/>
              </a:rPr>
              <a:t>Garage type does not affect sale condition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4548821-12A3-294B-8E10-B7153A2CAE53}"/>
              </a:ext>
            </a:extLst>
          </p:cNvPr>
          <p:cNvSpPr txBox="1">
            <a:spLocks/>
          </p:cNvSpPr>
          <p:nvPr/>
        </p:nvSpPr>
        <p:spPr>
          <a:xfrm>
            <a:off x="8052461" y="4417822"/>
            <a:ext cx="2964885" cy="136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Helvetica Light" panose="020B0403020202020204" pitchFamily="34" charset="0"/>
              </a:rPr>
              <a:t>More bedrooms result in a higher sale price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D776DC-FB31-984F-93DC-46F767A530A4}"/>
              </a:ext>
            </a:extLst>
          </p:cNvPr>
          <p:cNvSpPr txBox="1">
            <a:spLocks/>
          </p:cNvSpPr>
          <p:nvPr/>
        </p:nvSpPr>
        <p:spPr>
          <a:xfrm>
            <a:off x="1174654" y="4437779"/>
            <a:ext cx="2964885" cy="136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dirty="0">
                <a:latin typeface="Helvetica Light" panose="020B0403020202020204" pitchFamily="34" charset="0"/>
              </a:rPr>
              <a:t>Sales price is not affected by sale condition</a:t>
            </a:r>
          </a:p>
        </p:txBody>
      </p:sp>
      <p:pic>
        <p:nvPicPr>
          <p:cNvPr id="10" name="Picture 9" descr="Wooden houses under construction">
            <a:extLst>
              <a:ext uri="{FF2B5EF4-FFF2-40B4-BE49-F238E27FC236}">
                <a16:creationId xmlns:a16="http://schemas.microsoft.com/office/drawing/2014/main" id="{6C3122F6-553C-E24F-8989-7368F8416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78273" y="2287881"/>
            <a:ext cx="2957646" cy="1971764"/>
          </a:xfrm>
          <a:prstGeom prst="rect">
            <a:avLst/>
          </a:prstGeom>
        </p:spPr>
      </p:pic>
      <p:pic>
        <p:nvPicPr>
          <p:cNvPr id="11" name="Picture 10" descr="Classic pink car in green garage">
            <a:extLst>
              <a:ext uri="{FF2B5EF4-FFF2-40B4-BE49-F238E27FC236}">
                <a16:creationId xmlns:a16="http://schemas.microsoft.com/office/drawing/2014/main" id="{2B51BFEC-40D4-ED42-9107-AB1D0ED29C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96670" y="2302168"/>
            <a:ext cx="2464575" cy="1971764"/>
          </a:xfrm>
          <a:prstGeom prst="rect">
            <a:avLst/>
          </a:prstGeom>
        </p:spPr>
      </p:pic>
      <p:pic>
        <p:nvPicPr>
          <p:cNvPr id="12" name="Picture 11" descr="Blueprint of a residential house">
            <a:extLst>
              <a:ext uri="{FF2B5EF4-FFF2-40B4-BE49-F238E27FC236}">
                <a16:creationId xmlns:a16="http://schemas.microsoft.com/office/drawing/2014/main" id="{F84CCC89-99B3-7C42-8224-A17067D67BE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006904" y="2302168"/>
            <a:ext cx="2964885" cy="198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6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23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Rectangle 27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Sales price is affected by sale condition</a:t>
            </a:r>
          </a:p>
        </p:txBody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3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CC25897-3F3F-1F41-901D-D1760E9ACC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8444097"/>
              </p:ext>
            </p:extLst>
          </p:nvPr>
        </p:nvGraphicFramePr>
        <p:xfrm>
          <a:off x="4864608" y="625683"/>
          <a:ext cx="6846363" cy="5455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0311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Sales price is affected by sale condition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745FC8-4C7B-5E45-8244-79EA6FB3A8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513106"/>
              </p:ext>
            </p:extLst>
          </p:nvPr>
        </p:nvGraphicFramePr>
        <p:xfrm>
          <a:off x="4864608" y="672120"/>
          <a:ext cx="6846364" cy="536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04975">
                  <a:extLst>
                    <a:ext uri="{9D8B030D-6E8A-4147-A177-3AD203B41FA5}">
                      <a16:colId xmlns:a16="http://schemas.microsoft.com/office/drawing/2014/main" val="2850575712"/>
                    </a:ext>
                  </a:extLst>
                </a:gridCol>
                <a:gridCol w="1784291">
                  <a:extLst>
                    <a:ext uri="{9D8B030D-6E8A-4147-A177-3AD203B41FA5}">
                      <a16:colId xmlns:a16="http://schemas.microsoft.com/office/drawing/2014/main" val="2058611516"/>
                    </a:ext>
                  </a:extLst>
                </a:gridCol>
                <a:gridCol w="1457098">
                  <a:extLst>
                    <a:ext uri="{9D8B030D-6E8A-4147-A177-3AD203B41FA5}">
                      <a16:colId xmlns:a16="http://schemas.microsoft.com/office/drawing/2014/main" val="2756122600"/>
                    </a:ext>
                  </a:extLst>
                </a:gridCol>
              </a:tblGrid>
              <a:tr h="2221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t-Test: Two-Sample Assuming Unequal Variances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235021562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401411829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Not Built In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Built In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35428785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176185.7092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254751.7386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384180197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Variance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5680679144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10451147590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87677935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Observations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1372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51019977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Hypothesized Mean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07065236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65561256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Stat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-7.086841502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60432345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P(T&lt;=t) one-tail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1.3025E-10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558917698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Critical one-tail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1.661403674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63610970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P(T&lt;=t) two-tail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2.605E-10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47452698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Critical two-tail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1.985801814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081096894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138816512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total sample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88819161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mean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78566.02945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44078787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standard error of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11086.18408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382561026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4002225174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margin of error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22014.96446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960974877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c.i. lower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56551.06499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938151729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c.i. upper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100580.9939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527849607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886893473"/>
                  </a:ext>
                </a:extLst>
              </a:tr>
              <a:tr h="205024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Reject the null that there is no difference between the sale price means of Built In and Not Built In garage types.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034531"/>
                  </a:ext>
                </a:extLst>
              </a:tr>
              <a:tr h="205024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This difference is significant at &lt; 0.00. With 95% confidence, the difference is between 81184 and 118667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367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3961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Garage type does affect sale condition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859E632-C2EE-A54A-8645-9998F0E890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01997705"/>
              </p:ext>
            </p:extLst>
          </p:nvPr>
        </p:nvGraphicFramePr>
        <p:xfrm>
          <a:off x="4864608" y="625683"/>
          <a:ext cx="6846363" cy="5455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55514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9" name="Rectangle 11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Garage type does affect sale condition</a:t>
            </a:r>
          </a:p>
        </p:txBody>
      </p:sp>
      <p:sp>
        <p:nvSpPr>
          <p:cNvPr id="6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1745FC8-4C7B-5E45-8244-79EA6FB3A8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169585"/>
              </p:ext>
            </p:extLst>
          </p:nvPr>
        </p:nvGraphicFramePr>
        <p:xfrm>
          <a:off x="4864608" y="672120"/>
          <a:ext cx="6846364" cy="5362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04975">
                  <a:extLst>
                    <a:ext uri="{9D8B030D-6E8A-4147-A177-3AD203B41FA5}">
                      <a16:colId xmlns:a16="http://schemas.microsoft.com/office/drawing/2014/main" val="2850575712"/>
                    </a:ext>
                  </a:extLst>
                </a:gridCol>
                <a:gridCol w="1784291">
                  <a:extLst>
                    <a:ext uri="{9D8B030D-6E8A-4147-A177-3AD203B41FA5}">
                      <a16:colId xmlns:a16="http://schemas.microsoft.com/office/drawing/2014/main" val="2058611516"/>
                    </a:ext>
                  </a:extLst>
                </a:gridCol>
                <a:gridCol w="1457098">
                  <a:extLst>
                    <a:ext uri="{9D8B030D-6E8A-4147-A177-3AD203B41FA5}">
                      <a16:colId xmlns:a16="http://schemas.microsoft.com/office/drawing/2014/main" val="2756122600"/>
                    </a:ext>
                  </a:extLst>
                </a:gridCol>
              </a:tblGrid>
              <a:tr h="222198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t-Test: Two-Sample Assuming Unequal Variances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235021562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401411829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Not Built In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Built In</a:t>
                      </a:r>
                      <a:endParaRPr lang="en-US" sz="11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35428785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Mean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176185.7092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254751.7386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384180197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Variance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5680679144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10451147590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87677935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Observations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1372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51019977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Hypothesized Mean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07065236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df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65561256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t Stat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-7.086841502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60432345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P(T&lt;=t) one-tail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1.3025E-10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558917698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Critical one-tail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1.661403674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63610970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P(T&lt;=t) two-tail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2.605E-10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2474526985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 Critical two-tail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1.985801814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 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081096894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138816512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total sample size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1460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888191613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mean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78566.02945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440787876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standard error of difference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11086.18408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1382561026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4002225174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margin of error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22014.96446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960974877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c.i. lower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56551.06499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938151729"/>
                  </a:ext>
                </a:extLst>
              </a:tr>
              <a:tr h="22219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c.i. upper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100580.9939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3527849607"/>
                  </a:ext>
                </a:extLst>
              </a:tr>
              <a:tr h="238227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extLst>
                  <a:ext uri="{0D108BD9-81ED-4DB2-BD59-A6C34878D82A}">
                    <a16:rowId xmlns:a16="http://schemas.microsoft.com/office/drawing/2014/main" val="886893473"/>
                  </a:ext>
                </a:extLst>
              </a:tr>
              <a:tr h="205024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Reject the null that there is no difference between the sale price means of Built In and Not Built In garage types.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0034531"/>
                  </a:ext>
                </a:extLst>
              </a:tr>
              <a:tr h="205024"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This difference is significant at &lt; 0.00. With 95% confidence, the difference is between 81184 and 118667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237" marR="9237" marT="9237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3675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9117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More bedrooms DO NOT result in a higher sale price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6EEBDE9-D26B-7B4D-A078-0253C9DDE4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910605"/>
              </p:ext>
            </p:extLst>
          </p:nvPr>
        </p:nvGraphicFramePr>
        <p:xfrm>
          <a:off x="4864608" y="625683"/>
          <a:ext cx="6846363" cy="54553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6D9B096-E049-0946-9A44-215E8E9FAF18}"/>
              </a:ext>
            </a:extLst>
          </p:cNvPr>
          <p:cNvSpPr txBox="1"/>
          <p:nvPr/>
        </p:nvSpPr>
        <p:spPr>
          <a:xfrm>
            <a:off x="1349284" y="5050953"/>
            <a:ext cx="2280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Correlation = -0.154</a:t>
            </a:r>
          </a:p>
        </p:txBody>
      </p:sp>
    </p:spTree>
    <p:extLst>
      <p:ext uri="{BB962C8B-B14F-4D97-AF65-F5344CB8AC3E}">
        <p14:creationId xmlns:p14="http://schemas.microsoft.com/office/powerpoint/2010/main" val="421686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/>
              <a:t>Discussion and Recommendations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0A0D99-33DB-284F-8E71-420789607405}"/>
              </a:ext>
            </a:extLst>
          </p:cNvPr>
          <p:cNvSpPr txBox="1"/>
          <p:nvPr/>
        </p:nvSpPr>
        <p:spPr>
          <a:xfrm>
            <a:off x="6096000" y="885825"/>
            <a:ext cx="490537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Based on the t-tests and correlation test I recommend prioritizing:</a:t>
            </a:r>
          </a:p>
          <a:p>
            <a:pPr>
              <a:lnSpc>
                <a:spcPct val="200000"/>
              </a:lnSpc>
            </a:pPr>
            <a:endParaRPr lang="en-US" sz="20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New Construction Homes (partial)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Homes with Built In Garages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lnSpc>
                <a:spcPct val="200000"/>
              </a:lnSpc>
            </a:pPr>
            <a:r>
              <a:rPr lang="en-US" sz="2000" dirty="0"/>
              <a:t>Questions?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8626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</TotalTime>
  <Words>420</Words>
  <Application>Microsoft Macintosh PowerPoint</Application>
  <PresentationFormat>Widescreen</PresentationFormat>
  <Paragraphs>111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 Light</vt:lpstr>
      <vt:lpstr>Neue Haas Grotesk Text Pro</vt:lpstr>
      <vt:lpstr>AccentBoxVTI</vt:lpstr>
      <vt:lpstr>Factors That Drive Home Prices Data Insights for Mortgage-Backed Securities</vt:lpstr>
      <vt:lpstr>Why should you care?</vt:lpstr>
      <vt:lpstr>Our Hypotheses</vt:lpstr>
      <vt:lpstr>Sales price is affected by sale condition</vt:lpstr>
      <vt:lpstr>Sales price is affected by sale condition</vt:lpstr>
      <vt:lpstr>Garage type does affect sale condition</vt:lpstr>
      <vt:lpstr>Garage type does affect sale condition</vt:lpstr>
      <vt:lpstr>More bedrooms DO NOT result in a higher sale price</vt:lpstr>
      <vt:lpstr>Discussion and 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Roan</dc:creator>
  <cp:lastModifiedBy>Jacob Roan</cp:lastModifiedBy>
  <cp:revision>7</cp:revision>
  <dcterms:created xsi:type="dcterms:W3CDTF">2022-01-04T15:12:33Z</dcterms:created>
  <dcterms:modified xsi:type="dcterms:W3CDTF">2022-02-26T01:41:08Z</dcterms:modified>
</cp:coreProperties>
</file>

<file path=docProps/thumbnail.jpeg>
</file>